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8ECA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8ECAE6"/>
          </a:solidFill>
          <a:ln/>
        </p:spPr>
      </p:sp>
      <p:sp>
        <p:nvSpPr>
          <p:cNvPr id="4" name="Shape 2"/>
          <p:cNvSpPr/>
          <p:nvPr/>
        </p:nvSpPr>
        <p:spPr>
          <a:xfrm>
            <a:off x="7955280" y="914400"/>
            <a:ext cx="3749040" cy="4937760"/>
          </a:xfrm>
          <a:prstGeom prst="roundRect">
            <a:avLst>
              <a:gd name="adj" fmla="val 2927"/>
            </a:avLst>
          </a:prstGeom>
          <a:solidFill>
            <a:srgbClr val="16213E"/>
          </a:solidFill>
          <a:ln w="12700">
            <a:solidFill>
              <a:srgbClr val="273C5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0" y="1234440"/>
            <a:ext cx="3200400" cy="457200"/>
          </a:xfrm>
          <a:prstGeom prst="roundRect">
            <a:avLst>
              <a:gd name="adj" fmla="val 12000"/>
            </a:avLst>
          </a:prstGeom>
          <a:solidFill>
            <a:srgbClr val="0F3460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0" y="123444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spc="100" kern="0" dirty="0">
                <a:solidFill>
                  <a:srgbClr val="8ECAE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METAR · TAF · NOTAM · SIGMET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8229600" y="1965960"/>
            <a:ext cx="3200400" cy="457200"/>
          </a:xfrm>
          <a:prstGeom prst="roundRect">
            <a:avLst>
              <a:gd name="adj" fmla="val 10000"/>
            </a:avLst>
          </a:prstGeom>
          <a:solidFill>
            <a:srgbClr val="0F1A33"/>
          </a:solidFill>
          <a:ln w="9525">
            <a:solidFill>
              <a:srgbClr val="273C5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394192" y="196596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OTHH  ·  Hamad Intl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1018520" y="2121408"/>
            <a:ext cx="146304" cy="146304"/>
          </a:xfrm>
          <a:prstGeom prst="ellipse">
            <a:avLst/>
          </a:prstGeom>
          <a:solidFill>
            <a:srgbClr val="57C785"/>
          </a:solidFill>
          <a:ln/>
        </p:spPr>
      </p:sp>
      <p:sp>
        <p:nvSpPr>
          <p:cNvPr id="10" name="Shape 8"/>
          <p:cNvSpPr/>
          <p:nvPr/>
        </p:nvSpPr>
        <p:spPr>
          <a:xfrm>
            <a:off x="8229600" y="2532888"/>
            <a:ext cx="3200400" cy="457200"/>
          </a:xfrm>
          <a:prstGeom prst="roundRect">
            <a:avLst>
              <a:gd name="adj" fmla="val 10000"/>
            </a:avLst>
          </a:prstGeom>
          <a:solidFill>
            <a:srgbClr val="0F1A33"/>
          </a:solidFill>
          <a:ln w="9525">
            <a:solidFill>
              <a:srgbClr val="273C5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394192" y="2532888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OTBD  ·  Doha Intl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11018520" y="2688336"/>
            <a:ext cx="146304" cy="146304"/>
          </a:xfrm>
          <a:prstGeom prst="ellipse">
            <a:avLst/>
          </a:prstGeom>
          <a:solidFill>
            <a:srgbClr val="57C785"/>
          </a:solidFill>
          <a:ln/>
        </p:spPr>
      </p:sp>
      <p:sp>
        <p:nvSpPr>
          <p:cNvPr id="13" name="Shape 11"/>
          <p:cNvSpPr/>
          <p:nvPr/>
        </p:nvSpPr>
        <p:spPr>
          <a:xfrm>
            <a:off x="8229600" y="3099816"/>
            <a:ext cx="3200400" cy="457200"/>
          </a:xfrm>
          <a:prstGeom prst="roundRect">
            <a:avLst>
              <a:gd name="adj" fmla="val 10000"/>
            </a:avLst>
          </a:prstGeom>
          <a:solidFill>
            <a:srgbClr val="0F1A33"/>
          </a:solidFill>
          <a:ln w="9525">
            <a:solidFill>
              <a:srgbClr val="273C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394192" y="3099816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OTBH  ·  Al Udeid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11018520" y="3255264"/>
            <a:ext cx="146304" cy="146304"/>
          </a:xfrm>
          <a:prstGeom prst="ellipse">
            <a:avLst/>
          </a:prstGeom>
          <a:solidFill>
            <a:srgbClr val="F4A259"/>
          </a:solidFill>
          <a:ln/>
        </p:spPr>
      </p:sp>
      <p:sp>
        <p:nvSpPr>
          <p:cNvPr id="16" name="Shape 14"/>
          <p:cNvSpPr/>
          <p:nvPr/>
        </p:nvSpPr>
        <p:spPr>
          <a:xfrm>
            <a:off x="8229600" y="3666744"/>
            <a:ext cx="3200400" cy="457200"/>
          </a:xfrm>
          <a:prstGeom prst="roundRect">
            <a:avLst>
              <a:gd name="adj" fmla="val 10000"/>
            </a:avLst>
          </a:prstGeom>
          <a:solidFill>
            <a:srgbClr val="0F1A33"/>
          </a:solidFill>
          <a:ln w="9525">
            <a:solidFill>
              <a:srgbClr val="273C5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94192" y="3666744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OTBT  ·  Dukhan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11018520" y="3822192"/>
            <a:ext cx="146304" cy="146304"/>
          </a:xfrm>
          <a:prstGeom prst="ellipse">
            <a:avLst/>
          </a:prstGeom>
          <a:solidFill>
            <a:srgbClr val="57C785"/>
          </a:solidFill>
          <a:ln/>
        </p:spPr>
      </p:sp>
      <p:sp>
        <p:nvSpPr>
          <p:cNvPr id="19" name="Shape 17"/>
          <p:cNvSpPr/>
          <p:nvPr/>
        </p:nvSpPr>
        <p:spPr>
          <a:xfrm>
            <a:off x="8229600" y="4233672"/>
            <a:ext cx="3200400" cy="457200"/>
          </a:xfrm>
          <a:prstGeom prst="roundRect">
            <a:avLst>
              <a:gd name="adj" fmla="val 10000"/>
            </a:avLst>
          </a:prstGeom>
          <a:solidFill>
            <a:srgbClr val="0F1A33"/>
          </a:solidFill>
          <a:ln w="9525">
            <a:solidFill>
              <a:srgbClr val="273C5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394192" y="4233672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OEDR  ·  King Abdulaziz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11018520" y="4389120"/>
            <a:ext cx="146304" cy="146304"/>
          </a:xfrm>
          <a:prstGeom prst="ellipse">
            <a:avLst/>
          </a:prstGeom>
          <a:solidFill>
            <a:srgbClr val="57C785"/>
          </a:solidFill>
          <a:ln/>
        </p:spPr>
      </p:sp>
      <p:sp>
        <p:nvSpPr>
          <p:cNvPr id="22" name="Shape 20"/>
          <p:cNvSpPr/>
          <p:nvPr/>
        </p:nvSpPr>
        <p:spPr>
          <a:xfrm>
            <a:off x="8229600" y="4800600"/>
            <a:ext cx="3200400" cy="457200"/>
          </a:xfrm>
          <a:prstGeom prst="roundRect">
            <a:avLst>
              <a:gd name="adj" fmla="val 10000"/>
            </a:avLst>
          </a:prstGeom>
          <a:solidFill>
            <a:srgbClr val="0F1A33"/>
          </a:solidFill>
          <a:ln w="9525">
            <a:solidFill>
              <a:srgbClr val="273C5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394192" y="4800600"/>
            <a:ext cx="2468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OEAH  ·  Al Ahsa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11018520" y="4956048"/>
            <a:ext cx="146304" cy="146304"/>
          </a:xfrm>
          <a:prstGeom prst="ellipse">
            <a:avLst/>
          </a:prstGeom>
          <a:solidFill>
            <a:srgbClr val="F4A259"/>
          </a:solidFill>
          <a:ln/>
        </p:spPr>
      </p:sp>
      <p:sp>
        <p:nvSpPr>
          <p:cNvPr id="25" name="Text 23"/>
          <p:cNvSpPr/>
          <p:nvPr/>
        </p:nvSpPr>
        <p:spPr>
          <a:xfrm>
            <a:off x="640080" y="16002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8ECAE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QATAR AVIATION WEATHER INTELLIGENCE PLATFORM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566928" y="196596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SamAI</a:t>
            </a:r>
            <a:endParaRPr lang="en-US" sz="8400" dirty="0"/>
          </a:p>
        </p:txBody>
      </p:sp>
      <p:sp>
        <p:nvSpPr>
          <p:cNvPr id="27" name="Shape 25"/>
          <p:cNvSpPr/>
          <p:nvPr/>
        </p:nvSpPr>
        <p:spPr>
          <a:xfrm>
            <a:off x="658368" y="3520440"/>
            <a:ext cx="2194560" cy="0"/>
          </a:xfrm>
          <a:prstGeom prst="line">
            <a:avLst/>
          </a:prstGeom>
          <a:noFill/>
          <a:ln w="38100">
            <a:solidFill>
              <a:srgbClr val="2BD4F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40080" y="3703320"/>
            <a:ext cx="7040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8ECAE6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Phase 1 — Capability &amp; Investment Report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640080" y="4297680"/>
            <a:ext cx="7040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sovereign, Qatar-built aviation weather &amp; airspace briefing system.</a:t>
            </a:r>
            <a:endParaRPr lang="en-US" sz="1500" dirty="0"/>
          </a:p>
        </p:txBody>
      </p:sp>
      <p:sp>
        <p:nvSpPr>
          <p:cNvPr id="30" name="Shape 28"/>
          <p:cNvSpPr/>
          <p:nvPr/>
        </p:nvSpPr>
        <p:spPr>
          <a:xfrm>
            <a:off x="640080" y="5074920"/>
            <a:ext cx="7040880" cy="868680"/>
          </a:xfrm>
          <a:prstGeom prst="roundRect">
            <a:avLst>
              <a:gd name="adj" fmla="val 6316"/>
            </a:avLst>
          </a:prstGeom>
          <a:solidFill>
            <a:srgbClr val="0F1A33"/>
          </a:solidFill>
          <a:ln w="12700">
            <a:solidFill>
              <a:srgbClr val="273C5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68680" y="5120640"/>
            <a:ext cx="66751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50" b="1" dirty="0">
                <a:solidFill>
                  <a:srgbClr val="64778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PREPARED FOR   </a:t>
            </a:r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EAF2F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Senior Military &amp; Government Aviation Authorities
</a:t>
            </a:r>
            <a:pPr indent="0" marL="0">
              <a:lnSpc>
                <a:spcPct val="125000"/>
              </a:lnSpc>
              <a:buNone/>
            </a:pPr>
            <a:r>
              <a:rPr lang="en-US" sz="1050" b="1" dirty="0">
                <a:solidFill>
                  <a:srgbClr val="64778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CLASSIFICATION   </a:t>
            </a:r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EAF2F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Sensitive · For Official Use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ECAE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84048"/>
            <a:ext cx="10058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ECAE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01 · EXECUTIVE SUMMARY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76656"/>
            <a:ext cx="95097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 sovereign national aviation capability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566928" y="1371600"/>
            <a:ext cx="1554480" cy="0"/>
          </a:xfrm>
          <a:prstGeom prst="line">
            <a:avLst/>
          </a:prstGeom>
          <a:noFill/>
          <a:ln w="31750">
            <a:solidFill>
              <a:srgbClr val="2BD4F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195560" y="457200"/>
            <a:ext cx="1463040" cy="402336"/>
          </a:xfrm>
          <a:prstGeom prst="roundRect">
            <a:avLst>
              <a:gd name="adj" fmla="val 50000"/>
            </a:avLst>
          </a:prstGeom>
          <a:solidFill>
            <a:srgbClr val="0F3460"/>
          </a:solidFill>
          <a:ln w="12700">
            <a:solidFill>
              <a:srgbClr val="8ECA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195560" y="457200"/>
            <a:ext cx="14630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8ECAE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PHASE 1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66928" y="1536192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EAF2F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SamAI consolidates the full pre-flight and operational weather picture for Qatar's airspace into a single, always-current, web-based briefing console — developed and hosted under Qatari control.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66928" y="2395728"/>
            <a:ext cx="3584448" cy="1828800"/>
          </a:xfrm>
          <a:prstGeom prst="roundRect">
            <a:avLst>
              <a:gd name="adj" fmla="val 4000"/>
            </a:avLst>
          </a:prstGeom>
          <a:solidFill>
            <a:srgbClr val="16213E"/>
          </a:solidFill>
          <a:ln w="12700">
            <a:solidFill>
              <a:srgbClr val="273C5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66928" y="2395728"/>
            <a:ext cx="82296" cy="1828800"/>
          </a:xfrm>
          <a:prstGeom prst="roundRect">
            <a:avLst>
              <a:gd name="adj" fmla="val 44444"/>
            </a:avLst>
          </a:prstGeom>
          <a:solidFill>
            <a:srgbClr val="F4A259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256032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dirty="0">
                <a:solidFill>
                  <a:srgbClr val="F4A25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🧩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435608" y="2560320"/>
            <a:ext cx="2578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The problem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822960" y="3090672"/>
            <a:ext cx="3127248" cy="10789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ct val="102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Weather &amp; airspace data is fragmented across many authorities and foreign websites</a:t>
            </a:r>
            <a:endParaRPr lang="en-US" sz="1150" dirty="0"/>
          </a:p>
          <a:p>
            <a:pPr marL="177800" indent="-177800">
              <a:lnSpc>
                <a:spcPct val="102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Manual briefing is slow and error-prone</a:t>
            </a:r>
            <a:endParaRPr lang="en-US" sz="1150" dirty="0"/>
          </a:p>
          <a:p>
            <a:pPr marL="177800" indent="-177800">
              <a:lnSpc>
                <a:spcPct val="102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 sovereign, unified national picture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4297680" y="2395728"/>
            <a:ext cx="3584448" cy="1828800"/>
          </a:xfrm>
          <a:prstGeom prst="roundRect">
            <a:avLst>
              <a:gd name="adj" fmla="val 4000"/>
            </a:avLst>
          </a:prstGeom>
          <a:solidFill>
            <a:srgbClr val="16213E"/>
          </a:solidFill>
          <a:ln w="12700">
            <a:solidFill>
              <a:srgbClr val="273C5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297680" y="2395728"/>
            <a:ext cx="82296" cy="1828800"/>
          </a:xfrm>
          <a:prstGeom prst="roundRect">
            <a:avLst>
              <a:gd name="adj" fmla="val 44444"/>
            </a:avLst>
          </a:prstGeom>
          <a:solidFill>
            <a:srgbClr val="8ECAE6"/>
          </a:solidFill>
          <a:ln/>
        </p:spPr>
      </p:sp>
      <p:sp>
        <p:nvSpPr>
          <p:cNvPr id="16" name="Text 14"/>
          <p:cNvSpPr/>
          <p:nvPr/>
        </p:nvSpPr>
        <p:spPr>
          <a:xfrm>
            <a:off x="4462272" y="256032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dirty="0">
                <a:solidFill>
                  <a:srgbClr val="8ECAE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🛰️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5166360" y="2560320"/>
            <a:ext cx="2578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The SamAI solution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4553712" y="3090672"/>
            <a:ext cx="3127248" cy="10789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ct val="102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Auto-gathers METAR, TAF, SIGMET, NOTAM &amp; Qatar AIP airspace</a:t>
            </a:r>
            <a:endParaRPr lang="en-US" sz="1150" dirty="0"/>
          </a:p>
          <a:p>
            <a:pPr marL="177800" indent="-177800">
              <a:lnSpc>
                <a:spcPct val="102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Presents one coherent, live briefing</a:t>
            </a:r>
            <a:endParaRPr lang="en-US" sz="1150" dirty="0"/>
          </a:p>
          <a:p>
            <a:pPr marL="177800" indent="-177800">
              <a:lnSpc>
                <a:spcPct val="102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Synchronised to Qatar's own AIRAC cycle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8028432" y="2395728"/>
            <a:ext cx="3584448" cy="1828800"/>
          </a:xfrm>
          <a:prstGeom prst="roundRect">
            <a:avLst>
              <a:gd name="adj" fmla="val 4000"/>
            </a:avLst>
          </a:prstGeom>
          <a:solidFill>
            <a:srgbClr val="16213E"/>
          </a:solidFill>
          <a:ln w="12700">
            <a:solidFill>
              <a:srgbClr val="273C5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028432" y="2395728"/>
            <a:ext cx="82296" cy="1828800"/>
          </a:xfrm>
          <a:prstGeom prst="roundRect">
            <a:avLst>
              <a:gd name="adj" fmla="val 44444"/>
            </a:avLst>
          </a:prstGeom>
          <a:solidFill>
            <a:srgbClr val="57C785"/>
          </a:solidFill>
          <a:ln/>
        </p:spPr>
      </p:sp>
      <p:sp>
        <p:nvSpPr>
          <p:cNvPr id="21" name="Text 19"/>
          <p:cNvSpPr/>
          <p:nvPr/>
        </p:nvSpPr>
        <p:spPr>
          <a:xfrm>
            <a:off x="8193024" y="256032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dirty="0">
                <a:solidFill>
                  <a:srgbClr val="57C78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🛡️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8897112" y="2560320"/>
            <a:ext cx="2578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Why it matters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8284464" y="3090672"/>
            <a:ext cx="3127248" cy="10789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ct val="102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Faster, safer aviation decisions</a:t>
            </a:r>
            <a:endParaRPr lang="en-US" sz="1150" dirty="0"/>
          </a:p>
          <a:p>
            <a:pPr marL="177800" indent="-177800">
              <a:lnSpc>
                <a:spcPct val="102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Independent of foreign vendors</a:t>
            </a:r>
            <a:endParaRPr lang="en-US" sz="1150" dirty="0"/>
          </a:p>
          <a:p>
            <a:pPr marL="177800" indent="-177800">
              <a:lnSpc>
                <a:spcPct val="102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Advances sovereignty &amp; Vision 2030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566928" y="4434840"/>
            <a:ext cx="11045952" cy="1417320"/>
          </a:xfrm>
          <a:prstGeom prst="roundRect">
            <a:avLst>
              <a:gd name="adj" fmla="val 3871"/>
            </a:avLst>
          </a:prstGeom>
          <a:solidFill>
            <a:srgbClr val="0F1A33"/>
          </a:solidFill>
          <a:ln w="15875">
            <a:solidFill>
              <a:srgbClr val="2BD4F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66928" y="4434840"/>
            <a:ext cx="91440" cy="1417320"/>
          </a:xfrm>
          <a:prstGeom prst="roundRect">
            <a:avLst>
              <a:gd name="adj" fmla="val 50000"/>
            </a:avLst>
          </a:prstGeom>
          <a:solidFill>
            <a:srgbClr val="2BD4F5"/>
          </a:solidFill>
          <a:ln/>
        </p:spPr>
      </p:sp>
      <p:sp>
        <p:nvSpPr>
          <p:cNvPr id="26" name="Text 24"/>
          <p:cNvSpPr/>
          <p:nvPr/>
        </p:nvSpPr>
        <p:spPr>
          <a:xfrm>
            <a:off x="822960" y="4544568"/>
            <a:ext cx="105887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D4F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HEADLINE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22960" y="4837176"/>
            <a:ext cx="1054303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EAF2F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SamAI already delivers a working, multi-airfield operational weather &amp; airspace briefing capability today. What has been achieved so far is Phase 1 only — a proven foundation on which a far larger national aviation-intelligence platform is designed to be built.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548640" y="6419088"/>
            <a:ext cx="11094415" cy="0"/>
          </a:xfrm>
          <a:prstGeom prst="line">
            <a:avLst/>
          </a:prstGeom>
          <a:noFill/>
          <a:ln w="12700">
            <a:solidFill>
              <a:srgbClr val="273C5E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48640" y="6437376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200" kern="0" dirty="0">
                <a:solidFill>
                  <a:srgbClr val="64778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SAMAI  ·  QATAR AVIATION WEATHER INTELLIGENCE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7253935" y="6437376"/>
            <a:ext cx="32918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64778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PHASE 1  ·  SENSITIVE / FOR OFFICIAL USE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10911535" y="6437376"/>
            <a:ext cx="7315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8ECAE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ECAE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84048"/>
            <a:ext cx="10058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ECAE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02 · WHAT IS SAMAI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76656"/>
            <a:ext cx="95097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How it works &amp; where its data comes from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566928" y="1371600"/>
            <a:ext cx="1554480" cy="0"/>
          </a:xfrm>
          <a:prstGeom prst="line">
            <a:avLst/>
          </a:prstGeom>
          <a:noFill/>
          <a:ln w="31750">
            <a:solidFill>
              <a:srgbClr val="2BD4F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195560" y="457200"/>
            <a:ext cx="1463040" cy="402336"/>
          </a:xfrm>
          <a:prstGeom prst="roundRect">
            <a:avLst>
              <a:gd name="adj" fmla="val 50000"/>
            </a:avLst>
          </a:prstGeom>
          <a:solidFill>
            <a:srgbClr val="0F3460"/>
          </a:solidFill>
          <a:ln w="12700">
            <a:solidFill>
              <a:srgbClr val="8ECA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195560" y="457200"/>
            <a:ext cx="14630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8ECAE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PHASE 1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66928" y="1572768"/>
            <a:ext cx="3246120" cy="1234440"/>
          </a:xfrm>
          <a:prstGeom prst="roundRect">
            <a:avLst>
              <a:gd name="adj" fmla="val 5926"/>
            </a:avLst>
          </a:prstGeom>
          <a:solidFill>
            <a:srgbClr val="16213E"/>
          </a:solidFill>
          <a:ln w="15875">
            <a:solidFill>
              <a:srgbClr val="8ECA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49808" y="1664208"/>
            <a:ext cx="2880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🛰️  Authoritative sources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768096" y="2029968"/>
            <a:ext cx="28803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00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Official aviation weather</a:t>
            </a:r>
            <a:endParaRPr lang="en-US" sz="100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00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NOTAM &amp; Qatar AIP feeds</a:t>
            </a:r>
            <a:endParaRPr lang="en-US" sz="100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00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Upper-wind model data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544568" y="1572768"/>
            <a:ext cx="3246120" cy="1234440"/>
          </a:xfrm>
          <a:prstGeom prst="roundRect">
            <a:avLst>
              <a:gd name="adj" fmla="val 5926"/>
            </a:avLst>
          </a:prstGeom>
          <a:solidFill>
            <a:srgbClr val="16213E"/>
          </a:solidFill>
          <a:ln w="15875">
            <a:solidFill>
              <a:srgbClr val="2BD4F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27448" y="1664208"/>
            <a:ext cx="2880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⚙️  Sovereign national server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745736" y="2029968"/>
            <a:ext cx="28803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00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Fetches, decodes &amp; cross-references</a:t>
            </a:r>
            <a:endParaRPr lang="en-US" sz="100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00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Caches for speed &amp; resilience</a:t>
            </a:r>
            <a:endParaRPr lang="en-US" sz="100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00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Role-based secure access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8522208" y="1572768"/>
            <a:ext cx="3108960" cy="1234440"/>
          </a:xfrm>
          <a:prstGeom prst="roundRect">
            <a:avLst>
              <a:gd name="adj" fmla="val 5926"/>
            </a:avLst>
          </a:prstGeom>
          <a:solidFill>
            <a:srgbClr val="16213E"/>
          </a:solidFill>
          <a:ln w="15875">
            <a:solidFill>
              <a:srgbClr val="57C7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705088" y="1664208"/>
            <a:ext cx="2743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💻  Any browser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8723376" y="2029968"/>
            <a:ext cx="274320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00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Ops room, squadron, mobile</a:t>
            </a:r>
            <a:endParaRPr lang="en-US" sz="100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00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Live, auto-refreshing</a:t>
            </a:r>
            <a:endParaRPr lang="en-US" sz="100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00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 install required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867912" y="2029968"/>
            <a:ext cx="548640" cy="310896"/>
          </a:xfrm>
          <a:prstGeom prst="rightArrow">
            <a:avLst/>
          </a:prstGeom>
          <a:solidFill>
            <a:srgbClr val="8ECAE6"/>
          </a:solidFill>
          <a:ln/>
        </p:spPr>
      </p:sp>
      <p:sp>
        <p:nvSpPr>
          <p:cNvPr id="18" name="Shape 16"/>
          <p:cNvSpPr/>
          <p:nvPr/>
        </p:nvSpPr>
        <p:spPr>
          <a:xfrm>
            <a:off x="7845552" y="2029968"/>
            <a:ext cx="548640" cy="310896"/>
          </a:xfrm>
          <a:prstGeom prst="rightArrow">
            <a:avLst/>
          </a:prstGeom>
          <a:solidFill>
            <a:srgbClr val="8ECAE6"/>
          </a:solidFill>
          <a:ln/>
        </p:spPr>
      </p:sp>
      <p:sp>
        <p:nvSpPr>
          <p:cNvPr id="19" name="Text 17"/>
          <p:cNvSpPr/>
          <p:nvPr/>
        </p:nvSpPr>
        <p:spPr>
          <a:xfrm>
            <a:off x="566928" y="2999232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8ECAE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REAL-TIME DATA SOURCES</a:t>
            </a:r>
            <a:endParaRPr lang="en-US" sz="1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3310128"/>
          <a:ext cx="1106424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3566160"/>
                <a:gridCol w="5394960"/>
              </a:tblGrid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Data domain</a:t>
                      </a:r>
                      <a:endParaRPr lang="en-US" sz="11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46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What it provides</a:t>
                      </a:r>
                      <a:endParaRPr lang="en-US" sz="11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46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Role in the briefing</a:t>
                      </a:r>
                      <a:endParaRPr lang="en-US" sz="11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460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8ECAE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METAR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152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9FB3C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Live surface weather observations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152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9FB3C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Wind, visibility, cloud, temp/dew, QNH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1526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8ECAE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TAF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A3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9FB3C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Terminal aerodrome forecasts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A3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9FB3C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Departure, arrival &amp; alternate planning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A33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8ECAE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SIGMET / AIRMET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152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9FB3C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Significant en-route advisories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152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9FB3C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Hazard awareness across the Gulf FIRs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1526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8ECAE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Qatar AIP ENR 5.1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A3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9FB3C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Official P / R / D airspace areas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A3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9FB3C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National airspace, auto-synced each AIRAC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A33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8ECAE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NOTAMs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152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9FB3C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Notices to air missions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152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9FB3C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Live cross-reference vs airspace &amp; routes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1526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8ECAE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Winds aloft (GFS / Open-Meteo)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A3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9FB3C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Upper wind &amp; temperature models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A3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9FB3C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Wind sector grid &amp; winds-aloft planning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A33"/>
                    </a:solidFill>
                  </a:tcPr>
                </a:tc>
              </a:tr>
            </a:tbl>
          </a:graphicData>
        </a:graphic>
      </p:graphicFrame>
      <p:sp>
        <p:nvSpPr>
          <p:cNvPr id="21" name="Shape 18"/>
          <p:cNvSpPr/>
          <p:nvPr/>
        </p:nvSpPr>
        <p:spPr>
          <a:xfrm>
            <a:off x="548640" y="6419088"/>
            <a:ext cx="11094415" cy="0"/>
          </a:xfrm>
          <a:prstGeom prst="line">
            <a:avLst/>
          </a:prstGeom>
          <a:noFill/>
          <a:ln w="12700">
            <a:solidFill>
              <a:srgbClr val="273C5E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548640" y="6437376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200" kern="0" dirty="0">
                <a:solidFill>
                  <a:srgbClr val="64778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SAMAI  ·  QATAR AVIATION WEATHER INTELLIGENCE</a:t>
            </a:r>
            <a:endParaRPr lang="en-US" sz="900" dirty="0"/>
          </a:p>
        </p:txBody>
      </p:sp>
      <p:sp>
        <p:nvSpPr>
          <p:cNvPr id="23" name="Text 20"/>
          <p:cNvSpPr/>
          <p:nvPr/>
        </p:nvSpPr>
        <p:spPr>
          <a:xfrm>
            <a:off x="7253935" y="6437376"/>
            <a:ext cx="32918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64778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PHASE 1  ·  SENSITIVE / FOR OFFICIAL USE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10911535" y="6437376"/>
            <a:ext cx="7315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8ECAE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ECAE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84048"/>
            <a:ext cx="10058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ECAE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03 · OPERATIONAL IMPORTANCE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76656"/>
            <a:ext cx="95097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Why weather situational awareness is critical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566928" y="1371600"/>
            <a:ext cx="1554480" cy="0"/>
          </a:xfrm>
          <a:prstGeom prst="line">
            <a:avLst/>
          </a:prstGeom>
          <a:noFill/>
          <a:ln w="31750">
            <a:solidFill>
              <a:srgbClr val="2BD4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1536192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EAF2F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Most weather-related aviation incidents trace to incomplete, delayed or misread information — not the weather itself. SamAI makes the picture complete, current, standardised and instant.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66928" y="2286000"/>
            <a:ext cx="3584448" cy="1828800"/>
          </a:xfrm>
          <a:prstGeom prst="roundRect">
            <a:avLst>
              <a:gd name="adj" fmla="val 4000"/>
            </a:avLst>
          </a:prstGeom>
          <a:solidFill>
            <a:srgbClr val="16213E"/>
          </a:solidFill>
          <a:ln w="12700">
            <a:solidFill>
              <a:srgbClr val="273C5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66928" y="2286000"/>
            <a:ext cx="82296" cy="1828800"/>
          </a:xfrm>
          <a:prstGeom prst="roundRect">
            <a:avLst>
              <a:gd name="adj" fmla="val 44444"/>
            </a:avLst>
          </a:prstGeom>
          <a:solidFill>
            <a:srgbClr val="8ECAE6"/>
          </a:solidFill>
          <a:ln/>
        </p:spPr>
      </p:sp>
      <p:sp>
        <p:nvSpPr>
          <p:cNvPr id="9" name="Text 7"/>
          <p:cNvSpPr/>
          <p:nvPr/>
        </p:nvSpPr>
        <p:spPr>
          <a:xfrm>
            <a:off x="731520" y="2450592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dirty="0">
                <a:solidFill>
                  <a:srgbClr val="8ECAE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⚡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435608" y="2450592"/>
            <a:ext cx="2578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Faster response time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22960" y="2980944"/>
            <a:ext cx="3127248" cy="10789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ct val="102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Full multi-airfield picture in seconds</a:t>
            </a:r>
            <a:endParaRPr lang="en-US" sz="1150" dirty="0"/>
          </a:p>
          <a:p>
            <a:pPr marL="177800" indent="-177800">
              <a:lnSpc>
                <a:spcPct val="102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Replaces minutes of manual assembly</a:t>
            </a:r>
            <a:endParaRPr lang="en-US" sz="1150" dirty="0"/>
          </a:p>
          <a:p>
            <a:pPr marL="177800" indent="-177800">
              <a:lnSpc>
                <a:spcPct val="102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Reclaimed time is decisive in time-critical decisions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297680" y="2286000"/>
            <a:ext cx="3584448" cy="1828800"/>
          </a:xfrm>
          <a:prstGeom prst="roundRect">
            <a:avLst>
              <a:gd name="adj" fmla="val 4000"/>
            </a:avLst>
          </a:prstGeom>
          <a:solidFill>
            <a:srgbClr val="16213E"/>
          </a:solidFill>
          <a:ln w="12700">
            <a:solidFill>
              <a:srgbClr val="273C5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297680" y="2286000"/>
            <a:ext cx="82296" cy="1828800"/>
          </a:xfrm>
          <a:prstGeom prst="roundRect">
            <a:avLst>
              <a:gd name="adj" fmla="val 44444"/>
            </a:avLst>
          </a:prstGeom>
          <a:solidFill>
            <a:srgbClr val="57C785"/>
          </a:solidFill>
          <a:ln/>
        </p:spPr>
      </p:sp>
      <p:sp>
        <p:nvSpPr>
          <p:cNvPr id="14" name="Text 12"/>
          <p:cNvSpPr/>
          <p:nvPr/>
        </p:nvSpPr>
        <p:spPr>
          <a:xfrm>
            <a:off x="4462272" y="2450592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dirty="0">
                <a:solidFill>
                  <a:srgbClr val="57C78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🎯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5166360" y="2450592"/>
            <a:ext cx="2578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Fewer human errors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4553712" y="2980944"/>
            <a:ext cx="3127248" cy="10789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ct val="102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Single source of truth for all users</a:t>
            </a:r>
            <a:endParaRPr lang="en-US" sz="1150" dirty="0"/>
          </a:p>
          <a:p>
            <a:pPr marL="177800" indent="-177800">
              <a:lnSpc>
                <a:spcPct val="102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Automatic decoding of coded reports</a:t>
            </a:r>
            <a:endParaRPr lang="en-US" sz="1150" dirty="0"/>
          </a:p>
          <a:p>
            <a:pPr marL="177800" indent="-177800">
              <a:lnSpc>
                <a:spcPct val="102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Stale data (&gt;1 hr) flagged automatically</a:t>
            </a:r>
            <a:endParaRPr lang="en-US" sz="1150" dirty="0"/>
          </a:p>
          <a:p>
            <a:pPr marL="177800" indent="-177800">
              <a:lnSpc>
                <a:spcPct val="102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NOTAMs shown in airspace context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8028432" y="2286000"/>
            <a:ext cx="3584448" cy="1828800"/>
          </a:xfrm>
          <a:prstGeom prst="roundRect">
            <a:avLst>
              <a:gd name="adj" fmla="val 4000"/>
            </a:avLst>
          </a:prstGeom>
          <a:solidFill>
            <a:srgbClr val="16213E"/>
          </a:solidFill>
          <a:ln w="12700">
            <a:solidFill>
              <a:srgbClr val="273C5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028432" y="2286000"/>
            <a:ext cx="82296" cy="1828800"/>
          </a:xfrm>
          <a:prstGeom prst="roundRect">
            <a:avLst>
              <a:gd name="adj" fmla="val 44444"/>
            </a:avLst>
          </a:prstGeom>
          <a:solidFill>
            <a:srgbClr val="F4A259"/>
          </a:solidFill>
          <a:ln/>
        </p:spPr>
      </p:sp>
      <p:sp>
        <p:nvSpPr>
          <p:cNvPr id="19" name="Text 17"/>
          <p:cNvSpPr/>
          <p:nvPr/>
        </p:nvSpPr>
        <p:spPr>
          <a:xfrm>
            <a:off x="8193024" y="2450592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dirty="0">
                <a:solidFill>
                  <a:srgbClr val="F4A25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🗂️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8897112" y="2450592"/>
            <a:ext cx="2578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Centralised briefing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8284464" y="2980944"/>
            <a:ext cx="3127248" cy="10789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ct val="102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Six key airfields, side by side</a:t>
            </a:r>
            <a:endParaRPr lang="en-US" sz="1150" dirty="0"/>
          </a:p>
          <a:p>
            <a:pPr marL="177800" indent="-177800">
              <a:lnSpc>
                <a:spcPct val="102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Shared common operating picture</a:t>
            </a:r>
            <a:endParaRPr lang="en-US" sz="1150" dirty="0"/>
          </a:p>
          <a:p>
            <a:pPr marL="177800" indent="-177800">
              <a:lnSpc>
                <a:spcPct val="102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Alternates considered as routine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566928" y="42976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8ECAE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MONITORED AIRFIELDS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4590288"/>
          <a:ext cx="11064240" cy="914400"/>
        </p:xfrm>
        <a:graphic>
          <a:graphicData uri="http://schemas.openxmlformats.org/drawingml/2006/table">
            <a:tbl>
              <a:tblPr/>
              <a:tblGrid>
                <a:gridCol w="2651760"/>
                <a:gridCol w="4846320"/>
                <a:gridCol w="3566160"/>
              </a:tblGrid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ICAO</a:t>
                      </a:r>
                      <a:endParaRPr lang="en-US" sz="11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46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Airfield</a:t>
                      </a:r>
                      <a:endParaRPr lang="en-US" sz="11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46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Role</a:t>
                      </a:r>
                      <a:endParaRPr lang="en-US" sz="11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460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8ECAE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OTHH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152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9FB3C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Hamad International Airport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152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9FB3C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Primary international civil hub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1526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8ECAE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OTBD  ·  OTBH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A3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9FB3C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Doha International  ·  Al Udeid Air Base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A3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9FB3C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Civil / military &amp; major air base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A3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8ECAE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OTBT  ·  OEDR  ·  OEAH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152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9FB3C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Dukhan  ·  King Abdulaziz  ·  Al Ahsa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152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9FB3C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Military &amp; regional alternates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1526"/>
                    </a:solidFill>
                  </a:tcPr>
                </a:tc>
              </a:tr>
            </a:tbl>
          </a:graphicData>
        </a:graphic>
      </p:graphicFrame>
      <p:sp>
        <p:nvSpPr>
          <p:cNvPr id="24" name="Shape 21"/>
          <p:cNvSpPr/>
          <p:nvPr/>
        </p:nvSpPr>
        <p:spPr>
          <a:xfrm>
            <a:off x="548640" y="6419088"/>
            <a:ext cx="11094415" cy="0"/>
          </a:xfrm>
          <a:prstGeom prst="line">
            <a:avLst/>
          </a:prstGeom>
          <a:noFill/>
          <a:ln w="12700">
            <a:solidFill>
              <a:srgbClr val="273C5E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548640" y="6437376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200" kern="0" dirty="0">
                <a:solidFill>
                  <a:srgbClr val="64778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SAMAI  ·  QATAR AVIATION WEATHER INTELLIGENCE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7253935" y="6437376"/>
            <a:ext cx="32918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64778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PHASE 1  ·  SENSITIVE / FOR OFFICIAL USE</a:t>
            </a:r>
            <a:endParaRPr lang="en-US" sz="900" dirty="0"/>
          </a:p>
        </p:txBody>
      </p:sp>
      <p:sp>
        <p:nvSpPr>
          <p:cNvPr id="27" name="Text 24"/>
          <p:cNvSpPr/>
          <p:nvPr/>
        </p:nvSpPr>
        <p:spPr>
          <a:xfrm>
            <a:off x="10911535" y="6437376"/>
            <a:ext cx="7315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8ECAE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ECAE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84048"/>
            <a:ext cx="10058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ECAE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04 · WHO BENEFITS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76656"/>
            <a:ext cx="95097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One platform, many national stakeholders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566928" y="1371600"/>
            <a:ext cx="1554480" cy="0"/>
          </a:xfrm>
          <a:prstGeom prst="line">
            <a:avLst/>
          </a:prstGeom>
          <a:noFill/>
          <a:ln w="31750">
            <a:solidFill>
              <a:srgbClr val="2BD4F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66928" y="1572768"/>
            <a:ext cx="3584448" cy="1783080"/>
          </a:xfrm>
          <a:prstGeom prst="roundRect">
            <a:avLst>
              <a:gd name="adj" fmla="val 4103"/>
            </a:avLst>
          </a:prstGeom>
          <a:solidFill>
            <a:srgbClr val="16213E"/>
          </a:solidFill>
          <a:ln w="12700">
            <a:solidFill>
              <a:srgbClr val="273C5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66928" y="1572768"/>
            <a:ext cx="82296" cy="1783080"/>
          </a:xfrm>
          <a:prstGeom prst="roundRect">
            <a:avLst>
              <a:gd name="adj" fmla="val 44444"/>
            </a:avLst>
          </a:prstGeom>
          <a:solidFill>
            <a:srgbClr val="8ECAE6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73736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dirty="0">
                <a:solidFill>
                  <a:srgbClr val="8ECAE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🪖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435608" y="1737360"/>
            <a:ext cx="2578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Military aviation units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22960" y="2267712"/>
            <a:ext cx="3127248" cy="10332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Rapid multi-airfield weather &amp; active-airspace awareness for mission planning and launch/recovery.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297680" y="1572768"/>
            <a:ext cx="3584448" cy="1783080"/>
          </a:xfrm>
          <a:prstGeom prst="roundRect">
            <a:avLst>
              <a:gd name="adj" fmla="val 4103"/>
            </a:avLst>
          </a:prstGeom>
          <a:solidFill>
            <a:srgbClr val="16213E"/>
          </a:solidFill>
          <a:ln w="12700">
            <a:solidFill>
              <a:srgbClr val="273C5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297680" y="1572768"/>
            <a:ext cx="82296" cy="1783080"/>
          </a:xfrm>
          <a:prstGeom prst="roundRect">
            <a:avLst>
              <a:gd name="adj" fmla="val 44444"/>
            </a:avLst>
          </a:prstGeom>
          <a:solidFill>
            <a:srgbClr val="57C785"/>
          </a:solidFill>
          <a:ln/>
        </p:spPr>
      </p:sp>
      <p:sp>
        <p:nvSpPr>
          <p:cNvPr id="13" name="Text 11"/>
          <p:cNvSpPr/>
          <p:nvPr/>
        </p:nvSpPr>
        <p:spPr>
          <a:xfrm>
            <a:off x="4462272" y="173736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dirty="0">
                <a:solidFill>
                  <a:srgbClr val="57C78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🛫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5166360" y="1737360"/>
            <a:ext cx="2578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Civil aviation planners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53712" y="2267712"/>
            <a:ext cx="3127248" cy="10332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Standardised, current METAR/TAF &amp; airspace data for scheduling, dispatch and safety assurance.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8028432" y="1572768"/>
            <a:ext cx="3584448" cy="1783080"/>
          </a:xfrm>
          <a:prstGeom prst="roundRect">
            <a:avLst>
              <a:gd name="adj" fmla="val 4103"/>
            </a:avLst>
          </a:prstGeom>
          <a:solidFill>
            <a:srgbClr val="16213E"/>
          </a:solidFill>
          <a:ln w="12700">
            <a:solidFill>
              <a:srgbClr val="273C5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028432" y="1572768"/>
            <a:ext cx="82296" cy="1783080"/>
          </a:xfrm>
          <a:prstGeom prst="roundRect">
            <a:avLst>
              <a:gd name="adj" fmla="val 44444"/>
            </a:avLst>
          </a:prstGeom>
          <a:solidFill>
            <a:srgbClr val="2BD4F5"/>
          </a:solidFill>
          <a:ln/>
        </p:spPr>
      </p:sp>
      <p:sp>
        <p:nvSpPr>
          <p:cNvPr id="18" name="Text 16"/>
          <p:cNvSpPr/>
          <p:nvPr/>
        </p:nvSpPr>
        <p:spPr>
          <a:xfrm>
            <a:off x="8193024" y="173736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dirty="0">
                <a:solidFill>
                  <a:srgbClr val="2BD4F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🏢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8897112" y="1737360"/>
            <a:ext cx="2578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Flight operations centres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284464" y="2267712"/>
            <a:ext cx="3127248" cy="10332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single common operating picture keeping duty staff and crews on identical, live information.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66928" y="3557016"/>
            <a:ext cx="3584448" cy="1783080"/>
          </a:xfrm>
          <a:prstGeom prst="roundRect">
            <a:avLst>
              <a:gd name="adj" fmla="val 4103"/>
            </a:avLst>
          </a:prstGeom>
          <a:solidFill>
            <a:srgbClr val="16213E"/>
          </a:solidFill>
          <a:ln w="12700">
            <a:solidFill>
              <a:srgbClr val="273C5E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66928" y="3557016"/>
            <a:ext cx="82296" cy="1783080"/>
          </a:xfrm>
          <a:prstGeom prst="roundRect">
            <a:avLst>
              <a:gd name="adj" fmla="val 44444"/>
            </a:avLst>
          </a:prstGeom>
          <a:solidFill>
            <a:srgbClr val="F4A259"/>
          </a:solidFill>
          <a:ln/>
        </p:spPr>
      </p:sp>
      <p:sp>
        <p:nvSpPr>
          <p:cNvPr id="23" name="Text 21"/>
          <p:cNvSpPr/>
          <p:nvPr/>
        </p:nvSpPr>
        <p:spPr>
          <a:xfrm>
            <a:off x="731520" y="3721608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dirty="0">
                <a:solidFill>
                  <a:srgbClr val="F4A25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🚁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435608" y="3721608"/>
            <a:ext cx="2578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QatarEnergy offshore heli ops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822960" y="4251960"/>
            <a:ext cx="3127248" cy="10332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Consolidated wind, visibility &amp; hazard awareness with helicopter and VFR reporting points.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4297680" y="3557016"/>
            <a:ext cx="3584448" cy="1783080"/>
          </a:xfrm>
          <a:prstGeom prst="roundRect">
            <a:avLst>
              <a:gd name="adj" fmla="val 4103"/>
            </a:avLst>
          </a:prstGeom>
          <a:solidFill>
            <a:srgbClr val="16213E"/>
          </a:solidFill>
          <a:ln w="12700">
            <a:solidFill>
              <a:srgbClr val="273C5E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297680" y="3557016"/>
            <a:ext cx="82296" cy="1783080"/>
          </a:xfrm>
          <a:prstGeom prst="roundRect">
            <a:avLst>
              <a:gd name="adj" fmla="val 44444"/>
            </a:avLst>
          </a:prstGeom>
          <a:solidFill>
            <a:srgbClr val="57C785"/>
          </a:solidFill>
          <a:ln/>
        </p:spPr>
      </p:sp>
      <p:sp>
        <p:nvSpPr>
          <p:cNvPr id="28" name="Text 26"/>
          <p:cNvSpPr/>
          <p:nvPr/>
        </p:nvSpPr>
        <p:spPr>
          <a:xfrm>
            <a:off x="4462272" y="3721608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dirty="0">
                <a:solidFill>
                  <a:srgbClr val="57C78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🛩️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5166360" y="3721608"/>
            <a:ext cx="2578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Air traffic management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4553712" y="4251960"/>
            <a:ext cx="3127248" cy="10332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Shared context of airspace structure, restrictions &amp; significant weather across the Doha FIR.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8028432" y="3557016"/>
            <a:ext cx="3584448" cy="1783080"/>
          </a:xfrm>
          <a:prstGeom prst="roundRect">
            <a:avLst>
              <a:gd name="adj" fmla="val 4103"/>
            </a:avLst>
          </a:prstGeom>
          <a:solidFill>
            <a:srgbClr val="16213E"/>
          </a:solidFill>
          <a:ln w="12700">
            <a:solidFill>
              <a:srgbClr val="273C5E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028432" y="3557016"/>
            <a:ext cx="82296" cy="1783080"/>
          </a:xfrm>
          <a:prstGeom prst="roundRect">
            <a:avLst>
              <a:gd name="adj" fmla="val 44444"/>
            </a:avLst>
          </a:prstGeom>
          <a:solidFill>
            <a:srgbClr val="8ECAE6"/>
          </a:solidFill>
          <a:ln/>
        </p:spPr>
      </p:sp>
      <p:sp>
        <p:nvSpPr>
          <p:cNvPr id="33" name="Text 31"/>
          <p:cNvSpPr/>
          <p:nvPr/>
        </p:nvSpPr>
        <p:spPr>
          <a:xfrm>
            <a:off x="8193024" y="3721608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dirty="0">
                <a:solidFill>
                  <a:srgbClr val="8ECAE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📈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8897112" y="3721608"/>
            <a:ext cx="2578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Strategic decision-makers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8284464" y="4251960"/>
            <a:ext cx="3127248" cy="10332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demonstrable, expandable, sovereign national platform with a clear roadmap and cost advantage.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566928" y="5504688"/>
            <a:ext cx="11045952" cy="749808"/>
          </a:xfrm>
          <a:prstGeom prst="roundRect">
            <a:avLst>
              <a:gd name="adj" fmla="val 7317"/>
            </a:avLst>
          </a:prstGeom>
          <a:solidFill>
            <a:srgbClr val="0F1A33"/>
          </a:solidFill>
          <a:ln w="15875">
            <a:solidFill>
              <a:srgbClr val="2BD4F5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66928" y="5504688"/>
            <a:ext cx="91440" cy="749808"/>
          </a:xfrm>
          <a:prstGeom prst="roundRect">
            <a:avLst>
              <a:gd name="adj" fmla="val 50000"/>
            </a:avLst>
          </a:prstGeom>
          <a:solidFill>
            <a:srgbClr val="2BD4F5"/>
          </a:solidFill>
          <a:ln/>
        </p:spPr>
      </p:sp>
      <p:sp>
        <p:nvSpPr>
          <p:cNvPr id="38" name="Text 36"/>
          <p:cNvSpPr/>
          <p:nvPr/>
        </p:nvSpPr>
        <p:spPr>
          <a:xfrm>
            <a:off x="822960" y="5614416"/>
            <a:ext cx="105887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D4F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CROSS-DOMAIN BY DESIGN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822960" y="5907024"/>
            <a:ext cx="10543032" cy="2468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EAF2F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single investment simultaneously raises safety &amp; readiness across every national aviation community — military, civil, offshore and ATM.</a:t>
            </a:r>
            <a:endParaRPr lang="en-US" sz="1250" dirty="0"/>
          </a:p>
        </p:txBody>
      </p:sp>
      <p:sp>
        <p:nvSpPr>
          <p:cNvPr id="40" name="Shape 38"/>
          <p:cNvSpPr/>
          <p:nvPr/>
        </p:nvSpPr>
        <p:spPr>
          <a:xfrm>
            <a:off x="548640" y="6419088"/>
            <a:ext cx="11094415" cy="0"/>
          </a:xfrm>
          <a:prstGeom prst="line">
            <a:avLst/>
          </a:prstGeom>
          <a:noFill/>
          <a:ln w="12700">
            <a:solidFill>
              <a:srgbClr val="273C5E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48640" y="6437376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200" kern="0" dirty="0">
                <a:solidFill>
                  <a:srgbClr val="64778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SAMAI  ·  QATAR AVIATION WEATHER INTELLIGENCE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7253935" y="6437376"/>
            <a:ext cx="32918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64778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PHASE 1  ·  SENSITIVE / FOR OFFICIAL USE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10911535" y="6437376"/>
            <a:ext cx="7315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8ECAE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ECAE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84048"/>
            <a:ext cx="10058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ECAE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05 · CURRENT FEATURES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76656"/>
            <a:ext cx="95097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Delivered &amp; operational today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566928" y="1371600"/>
            <a:ext cx="1554480" cy="0"/>
          </a:xfrm>
          <a:prstGeom prst="line">
            <a:avLst/>
          </a:prstGeom>
          <a:noFill/>
          <a:ln w="31750">
            <a:solidFill>
              <a:srgbClr val="2BD4F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195560" y="457200"/>
            <a:ext cx="1463040" cy="402336"/>
          </a:xfrm>
          <a:prstGeom prst="roundRect">
            <a:avLst>
              <a:gd name="adj" fmla="val 50000"/>
            </a:avLst>
          </a:prstGeom>
          <a:solidFill>
            <a:srgbClr val="0F3460"/>
          </a:solidFill>
          <a:ln w="12700">
            <a:solidFill>
              <a:srgbClr val="8ECA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195560" y="457200"/>
            <a:ext cx="146304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8ECAE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PHASE 1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66928" y="1572768"/>
            <a:ext cx="3584448" cy="1316736"/>
          </a:xfrm>
          <a:prstGeom prst="roundRect">
            <a:avLst>
              <a:gd name="adj" fmla="val 5556"/>
            </a:avLst>
          </a:prstGeom>
          <a:solidFill>
            <a:srgbClr val="16213E"/>
          </a:solidFill>
          <a:ln w="12700">
            <a:solidFill>
              <a:srgbClr val="273C5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66928" y="1572768"/>
            <a:ext cx="82296" cy="1316736"/>
          </a:xfrm>
          <a:prstGeom prst="roundRect">
            <a:avLst>
              <a:gd name="adj" fmla="val 44444"/>
            </a:avLst>
          </a:prstGeom>
          <a:solidFill>
            <a:srgbClr val="8ECAE6"/>
          </a:solidFill>
          <a:ln/>
        </p:spPr>
      </p:sp>
      <p:sp>
        <p:nvSpPr>
          <p:cNvPr id="10" name="Text 8"/>
          <p:cNvSpPr/>
          <p:nvPr/>
        </p:nvSpPr>
        <p:spPr>
          <a:xfrm>
            <a:off x="731520" y="173736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dirty="0">
                <a:solidFill>
                  <a:srgbClr val="8ECAE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🌦️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435608" y="1737360"/>
            <a:ext cx="2578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METAR / TAF Briefing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822960" y="2267712"/>
            <a:ext cx="3127248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Live consolidated table &amp; cards; VFR/MVFR/IFR/LIFR flight category; stale-data flags.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297680" y="1572768"/>
            <a:ext cx="3584448" cy="1316736"/>
          </a:xfrm>
          <a:prstGeom prst="roundRect">
            <a:avLst>
              <a:gd name="adj" fmla="val 5556"/>
            </a:avLst>
          </a:prstGeom>
          <a:solidFill>
            <a:srgbClr val="16213E"/>
          </a:solidFill>
          <a:ln w="12700">
            <a:solidFill>
              <a:srgbClr val="273C5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297680" y="1572768"/>
            <a:ext cx="82296" cy="1316736"/>
          </a:xfrm>
          <a:prstGeom prst="roundRect">
            <a:avLst>
              <a:gd name="adj" fmla="val 44444"/>
            </a:avLst>
          </a:prstGeom>
          <a:solidFill>
            <a:srgbClr val="2BD4F5"/>
          </a:solidFill>
          <a:ln/>
        </p:spPr>
      </p:sp>
      <p:sp>
        <p:nvSpPr>
          <p:cNvPr id="15" name="Text 13"/>
          <p:cNvSpPr/>
          <p:nvPr/>
        </p:nvSpPr>
        <p:spPr>
          <a:xfrm>
            <a:off x="4462272" y="173736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dirty="0">
                <a:solidFill>
                  <a:srgbClr val="2BD4F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📊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5166360" y="1737360"/>
            <a:ext cx="2578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METAR History Charts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4553712" y="2267712"/>
            <a:ext cx="3127248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Wind, visibility, temperature/dew &amp; QNH trends over periods up to one year.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8028432" y="1572768"/>
            <a:ext cx="3584448" cy="1316736"/>
          </a:xfrm>
          <a:prstGeom prst="roundRect">
            <a:avLst>
              <a:gd name="adj" fmla="val 5556"/>
            </a:avLst>
          </a:prstGeom>
          <a:solidFill>
            <a:srgbClr val="16213E"/>
          </a:solidFill>
          <a:ln w="12700">
            <a:solidFill>
              <a:srgbClr val="273C5E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028432" y="1572768"/>
            <a:ext cx="82296" cy="1316736"/>
          </a:xfrm>
          <a:prstGeom prst="roundRect">
            <a:avLst>
              <a:gd name="adj" fmla="val 44444"/>
            </a:avLst>
          </a:prstGeom>
          <a:solidFill>
            <a:srgbClr val="8ECAE6"/>
          </a:solidFill>
          <a:ln/>
        </p:spPr>
      </p:sp>
      <p:sp>
        <p:nvSpPr>
          <p:cNvPr id="20" name="Text 18"/>
          <p:cNvSpPr/>
          <p:nvPr/>
        </p:nvSpPr>
        <p:spPr>
          <a:xfrm>
            <a:off x="8193024" y="173736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dirty="0">
                <a:solidFill>
                  <a:srgbClr val="8ECAE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🗺️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8897112" y="1737360"/>
            <a:ext cx="2578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Qatar Airspace Map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8284464" y="2267712"/>
            <a:ext cx="3127248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P/R/D areas parsed from Qatar AIP ENR 5.1, auto-updated every AIRAC cycle.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566928" y="3054096"/>
            <a:ext cx="3584448" cy="1316736"/>
          </a:xfrm>
          <a:prstGeom prst="roundRect">
            <a:avLst>
              <a:gd name="adj" fmla="val 5556"/>
            </a:avLst>
          </a:prstGeom>
          <a:solidFill>
            <a:srgbClr val="16213E"/>
          </a:solidFill>
          <a:ln w="12700">
            <a:solidFill>
              <a:srgbClr val="273C5E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66928" y="3054096"/>
            <a:ext cx="82296" cy="1316736"/>
          </a:xfrm>
          <a:prstGeom prst="roundRect">
            <a:avLst>
              <a:gd name="adj" fmla="val 44444"/>
            </a:avLst>
          </a:prstGeom>
          <a:solidFill>
            <a:srgbClr val="57C785"/>
          </a:solidFill>
          <a:ln/>
        </p:spPr>
      </p:sp>
      <p:sp>
        <p:nvSpPr>
          <p:cNvPr id="25" name="Text 23"/>
          <p:cNvSpPr/>
          <p:nvPr/>
        </p:nvSpPr>
        <p:spPr>
          <a:xfrm>
            <a:off x="731520" y="3218688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dirty="0">
                <a:solidFill>
                  <a:srgbClr val="57C78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🧭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1435608" y="3218688"/>
            <a:ext cx="2578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FIR &amp; Reporting Points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822960" y="3749040"/>
            <a:ext cx="3127248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Doha FIR &amp; EEZ boundaries; fixed-wing (VFR) and helicopter reporting-point layers.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4297680" y="3054096"/>
            <a:ext cx="3584448" cy="1316736"/>
          </a:xfrm>
          <a:prstGeom prst="roundRect">
            <a:avLst>
              <a:gd name="adj" fmla="val 5556"/>
            </a:avLst>
          </a:prstGeom>
          <a:solidFill>
            <a:srgbClr val="16213E"/>
          </a:solidFill>
          <a:ln w="12700">
            <a:solidFill>
              <a:srgbClr val="273C5E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97680" y="3054096"/>
            <a:ext cx="82296" cy="1316736"/>
          </a:xfrm>
          <a:prstGeom prst="roundRect">
            <a:avLst>
              <a:gd name="adj" fmla="val 44444"/>
            </a:avLst>
          </a:prstGeom>
          <a:solidFill>
            <a:srgbClr val="F4A259"/>
          </a:solidFill>
          <a:ln/>
        </p:spPr>
      </p:sp>
      <p:sp>
        <p:nvSpPr>
          <p:cNvPr id="30" name="Text 28"/>
          <p:cNvSpPr/>
          <p:nvPr/>
        </p:nvSpPr>
        <p:spPr>
          <a:xfrm>
            <a:off x="4462272" y="3218688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dirty="0">
                <a:solidFill>
                  <a:srgbClr val="F4A25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🌬️</a:t>
            </a:r>
            <a:endParaRPr lang="en-US" sz="2200" dirty="0"/>
          </a:p>
        </p:txBody>
      </p:sp>
      <p:sp>
        <p:nvSpPr>
          <p:cNvPr id="31" name="Text 29"/>
          <p:cNvSpPr/>
          <p:nvPr/>
        </p:nvSpPr>
        <p:spPr>
          <a:xfrm>
            <a:off x="5166360" y="3218688"/>
            <a:ext cx="2578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Winds &amp; Crosswind Tools</a:t>
            </a:r>
            <a:endParaRPr lang="en-US" sz="1250" dirty="0"/>
          </a:p>
        </p:txBody>
      </p:sp>
      <p:sp>
        <p:nvSpPr>
          <p:cNvPr id="32" name="Text 30"/>
          <p:cNvSpPr/>
          <p:nvPr/>
        </p:nvSpPr>
        <p:spPr>
          <a:xfrm>
            <a:off x="4553712" y="3749040"/>
            <a:ext cx="3127248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Wind sector grid from upper-wind models plus a crosswind / headwind calculator.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8028432" y="3054096"/>
            <a:ext cx="3584448" cy="1316736"/>
          </a:xfrm>
          <a:prstGeom prst="roundRect">
            <a:avLst>
              <a:gd name="adj" fmla="val 5556"/>
            </a:avLst>
          </a:prstGeom>
          <a:solidFill>
            <a:srgbClr val="16213E"/>
          </a:solidFill>
          <a:ln w="12700">
            <a:solidFill>
              <a:srgbClr val="273C5E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8028432" y="3054096"/>
            <a:ext cx="82296" cy="1316736"/>
          </a:xfrm>
          <a:prstGeom prst="roundRect">
            <a:avLst>
              <a:gd name="adj" fmla="val 44444"/>
            </a:avLst>
          </a:prstGeom>
          <a:solidFill>
            <a:srgbClr val="EF5A6F"/>
          </a:solidFill>
          <a:ln/>
        </p:spPr>
      </p:sp>
      <p:sp>
        <p:nvSpPr>
          <p:cNvPr id="35" name="Text 33"/>
          <p:cNvSpPr/>
          <p:nvPr/>
        </p:nvSpPr>
        <p:spPr>
          <a:xfrm>
            <a:off x="8193024" y="3218688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dirty="0">
                <a:solidFill>
                  <a:srgbClr val="EF5A6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🔔</a:t>
            </a:r>
            <a:endParaRPr lang="en-US" sz="2200" dirty="0"/>
          </a:p>
        </p:txBody>
      </p:sp>
      <p:sp>
        <p:nvSpPr>
          <p:cNvPr id="36" name="Text 34"/>
          <p:cNvSpPr/>
          <p:nvPr/>
        </p:nvSpPr>
        <p:spPr>
          <a:xfrm>
            <a:off x="8897112" y="3218688"/>
            <a:ext cx="2578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NOTAM Badge System</a:t>
            </a:r>
            <a:endParaRPr lang="en-US" sz="1250" dirty="0"/>
          </a:p>
        </p:txBody>
      </p:sp>
      <p:sp>
        <p:nvSpPr>
          <p:cNvPr id="37" name="Text 35"/>
          <p:cNvSpPr/>
          <p:nvPr/>
        </p:nvSpPr>
        <p:spPr>
          <a:xfrm>
            <a:off x="8284464" y="3749040"/>
            <a:ext cx="3127248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NOTAMs cross-referenced to the airspace picture, with unseen-item alerting.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566928" y="4535424"/>
            <a:ext cx="3584448" cy="1316736"/>
          </a:xfrm>
          <a:prstGeom prst="roundRect">
            <a:avLst>
              <a:gd name="adj" fmla="val 5556"/>
            </a:avLst>
          </a:prstGeom>
          <a:solidFill>
            <a:srgbClr val="16213E"/>
          </a:solidFill>
          <a:ln w="12700">
            <a:solidFill>
              <a:srgbClr val="273C5E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66928" y="4535424"/>
            <a:ext cx="82296" cy="1316736"/>
          </a:xfrm>
          <a:prstGeom prst="roundRect">
            <a:avLst>
              <a:gd name="adj" fmla="val 44444"/>
            </a:avLst>
          </a:prstGeom>
          <a:solidFill>
            <a:srgbClr val="F4A259"/>
          </a:solidFill>
          <a:ln/>
        </p:spPr>
      </p:sp>
      <p:sp>
        <p:nvSpPr>
          <p:cNvPr id="40" name="Text 38"/>
          <p:cNvSpPr/>
          <p:nvPr/>
        </p:nvSpPr>
        <p:spPr>
          <a:xfrm>
            <a:off x="731520" y="4700016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dirty="0">
                <a:solidFill>
                  <a:srgbClr val="F4A25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⚠️</a:t>
            </a:r>
            <a:endParaRPr lang="en-US" sz="2200" dirty="0"/>
          </a:p>
        </p:txBody>
      </p:sp>
      <p:sp>
        <p:nvSpPr>
          <p:cNvPr id="41" name="Text 39"/>
          <p:cNvSpPr/>
          <p:nvPr/>
        </p:nvSpPr>
        <p:spPr>
          <a:xfrm>
            <a:off x="1435608" y="4700016"/>
            <a:ext cx="2578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SIGMET / AIRMET Warnings</a:t>
            </a:r>
            <a:endParaRPr lang="en-US" sz="1250" dirty="0"/>
          </a:p>
        </p:txBody>
      </p:sp>
      <p:sp>
        <p:nvSpPr>
          <p:cNvPr id="42" name="Text 40"/>
          <p:cNvSpPr/>
          <p:nvPr/>
        </p:nvSpPr>
        <p:spPr>
          <a:xfrm>
            <a:off x="822960" y="5230368"/>
            <a:ext cx="3127248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Active significant-weather banner for the Gulf flight information regions.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4297680" y="4535424"/>
            <a:ext cx="3584448" cy="1316736"/>
          </a:xfrm>
          <a:prstGeom prst="roundRect">
            <a:avLst>
              <a:gd name="adj" fmla="val 5556"/>
            </a:avLst>
          </a:prstGeom>
          <a:solidFill>
            <a:srgbClr val="16213E"/>
          </a:solidFill>
          <a:ln w="12700">
            <a:solidFill>
              <a:srgbClr val="273C5E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4297680" y="4535424"/>
            <a:ext cx="82296" cy="1316736"/>
          </a:xfrm>
          <a:prstGeom prst="roundRect">
            <a:avLst>
              <a:gd name="adj" fmla="val 44444"/>
            </a:avLst>
          </a:prstGeom>
          <a:solidFill>
            <a:srgbClr val="2BD4F5"/>
          </a:solidFill>
          <a:ln/>
        </p:spPr>
      </p:sp>
      <p:sp>
        <p:nvSpPr>
          <p:cNvPr id="45" name="Text 43"/>
          <p:cNvSpPr/>
          <p:nvPr/>
        </p:nvSpPr>
        <p:spPr>
          <a:xfrm>
            <a:off x="4462272" y="4700016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dirty="0">
                <a:solidFill>
                  <a:srgbClr val="2BD4F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🛠️</a:t>
            </a:r>
            <a:endParaRPr lang="en-US" sz="2200" dirty="0"/>
          </a:p>
        </p:txBody>
      </p:sp>
      <p:sp>
        <p:nvSpPr>
          <p:cNvPr id="46" name="Text 44"/>
          <p:cNvSpPr/>
          <p:nvPr/>
        </p:nvSpPr>
        <p:spPr>
          <a:xfrm>
            <a:off x="5166360" y="4700016"/>
            <a:ext cx="2578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Admin Dashboard (RBAC)</a:t>
            </a:r>
            <a:endParaRPr lang="en-US" sz="1250" dirty="0"/>
          </a:p>
        </p:txBody>
      </p:sp>
      <p:sp>
        <p:nvSpPr>
          <p:cNvPr id="47" name="Text 45"/>
          <p:cNvSpPr/>
          <p:nvPr/>
        </p:nvSpPr>
        <p:spPr>
          <a:xfrm>
            <a:off x="4553712" y="5230368"/>
            <a:ext cx="3127248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Users, airfields, weather, NOTAMs, sources &amp; system health with role-based access.</a:t>
            </a:r>
            <a:endParaRPr lang="en-US" sz="1000" dirty="0"/>
          </a:p>
        </p:txBody>
      </p:sp>
      <p:sp>
        <p:nvSpPr>
          <p:cNvPr id="48" name="Shape 46"/>
          <p:cNvSpPr/>
          <p:nvPr/>
        </p:nvSpPr>
        <p:spPr>
          <a:xfrm>
            <a:off x="8028432" y="4535424"/>
            <a:ext cx="3584448" cy="1316736"/>
          </a:xfrm>
          <a:prstGeom prst="roundRect">
            <a:avLst>
              <a:gd name="adj" fmla="val 5556"/>
            </a:avLst>
          </a:prstGeom>
          <a:solidFill>
            <a:srgbClr val="16213E"/>
          </a:solidFill>
          <a:ln w="12700">
            <a:solidFill>
              <a:srgbClr val="273C5E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8028432" y="4535424"/>
            <a:ext cx="82296" cy="1316736"/>
          </a:xfrm>
          <a:prstGeom prst="roundRect">
            <a:avLst>
              <a:gd name="adj" fmla="val 44444"/>
            </a:avLst>
          </a:prstGeom>
          <a:solidFill>
            <a:srgbClr val="57C785"/>
          </a:solidFill>
          <a:ln/>
        </p:spPr>
      </p:sp>
      <p:sp>
        <p:nvSpPr>
          <p:cNvPr id="50" name="Text 48"/>
          <p:cNvSpPr/>
          <p:nvPr/>
        </p:nvSpPr>
        <p:spPr>
          <a:xfrm>
            <a:off x="8193024" y="4700016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dirty="0">
                <a:solidFill>
                  <a:srgbClr val="57C78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🔐</a:t>
            </a:r>
            <a:endParaRPr lang="en-US" sz="2200" dirty="0"/>
          </a:p>
        </p:txBody>
      </p:sp>
      <p:sp>
        <p:nvSpPr>
          <p:cNvPr id="51" name="Text 49"/>
          <p:cNvSpPr/>
          <p:nvPr/>
        </p:nvSpPr>
        <p:spPr>
          <a:xfrm>
            <a:off x="8897112" y="4700016"/>
            <a:ext cx="2578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One-Session Security</a:t>
            </a:r>
            <a:endParaRPr lang="en-US" sz="1250" dirty="0"/>
          </a:p>
        </p:txBody>
      </p:sp>
      <p:sp>
        <p:nvSpPr>
          <p:cNvPr id="52" name="Text 50"/>
          <p:cNvSpPr/>
          <p:nvPr/>
        </p:nvSpPr>
        <p:spPr>
          <a:xfrm>
            <a:off x="8284464" y="5230368"/>
            <a:ext cx="3127248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Named accounts, per-airfield permissions &amp; one active session enforced per user.</a:t>
            </a:r>
            <a:endParaRPr lang="en-US" sz="1000" dirty="0"/>
          </a:p>
        </p:txBody>
      </p:sp>
      <p:sp>
        <p:nvSpPr>
          <p:cNvPr id="53" name="Shape 51"/>
          <p:cNvSpPr/>
          <p:nvPr/>
        </p:nvSpPr>
        <p:spPr>
          <a:xfrm>
            <a:off x="566928" y="5742432"/>
            <a:ext cx="11045952" cy="530352"/>
          </a:xfrm>
          <a:prstGeom prst="roundRect">
            <a:avLst>
              <a:gd name="adj" fmla="val 10345"/>
            </a:avLst>
          </a:prstGeom>
          <a:solidFill>
            <a:srgbClr val="0F1A33"/>
          </a:solidFill>
          <a:ln w="15875">
            <a:solidFill>
              <a:srgbClr val="57C785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566928" y="5742432"/>
            <a:ext cx="91440" cy="530352"/>
          </a:xfrm>
          <a:prstGeom prst="roundRect">
            <a:avLst>
              <a:gd name="adj" fmla="val 50000"/>
            </a:avLst>
          </a:prstGeom>
          <a:solidFill>
            <a:srgbClr val="57C785"/>
          </a:solidFill>
          <a:ln/>
        </p:spPr>
      </p:sp>
      <p:sp>
        <p:nvSpPr>
          <p:cNvPr id="55" name="Text 53"/>
          <p:cNvSpPr/>
          <p:nvPr/>
        </p:nvSpPr>
        <p:spPr>
          <a:xfrm>
            <a:off x="822960" y="5852160"/>
            <a:ext cx="105887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57C78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PHASE 1 STATUS</a:t>
            </a:r>
            <a:endParaRPr lang="en-US" sz="1100" dirty="0"/>
          </a:p>
        </p:txBody>
      </p:sp>
      <p:sp>
        <p:nvSpPr>
          <p:cNvPr id="56" name="Text 54"/>
          <p:cNvSpPr/>
          <p:nvPr/>
        </p:nvSpPr>
        <p:spPr>
          <a:xfrm>
            <a:off x="822960" y="6144768"/>
            <a:ext cx="10543032" cy="274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EAF2F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Every capability above is already operational — proving the platform end-to-end and establishing the foundation for the roadmap that follows.</a:t>
            </a:r>
            <a:endParaRPr lang="en-US" sz="1250" dirty="0"/>
          </a:p>
        </p:txBody>
      </p:sp>
      <p:sp>
        <p:nvSpPr>
          <p:cNvPr id="57" name="Shape 55"/>
          <p:cNvSpPr/>
          <p:nvPr/>
        </p:nvSpPr>
        <p:spPr>
          <a:xfrm>
            <a:off x="548640" y="6419088"/>
            <a:ext cx="11094415" cy="0"/>
          </a:xfrm>
          <a:prstGeom prst="line">
            <a:avLst/>
          </a:prstGeom>
          <a:noFill/>
          <a:ln w="12700">
            <a:solidFill>
              <a:srgbClr val="273C5E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548640" y="6437376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200" kern="0" dirty="0">
                <a:solidFill>
                  <a:srgbClr val="64778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SAMAI  ·  QATAR AVIATION WEATHER INTELLIGENCE</a:t>
            </a:r>
            <a:endParaRPr lang="en-US" sz="900" dirty="0"/>
          </a:p>
        </p:txBody>
      </p:sp>
      <p:sp>
        <p:nvSpPr>
          <p:cNvPr id="59" name="Text 57"/>
          <p:cNvSpPr/>
          <p:nvPr/>
        </p:nvSpPr>
        <p:spPr>
          <a:xfrm>
            <a:off x="7253935" y="6437376"/>
            <a:ext cx="32918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64778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PHASE 1  ·  SENSITIVE / FOR OFFICIAL USE</a:t>
            </a:r>
            <a:endParaRPr lang="en-US" sz="900" dirty="0"/>
          </a:p>
        </p:txBody>
      </p:sp>
      <p:sp>
        <p:nvSpPr>
          <p:cNvPr id="60" name="Text 58"/>
          <p:cNvSpPr/>
          <p:nvPr/>
        </p:nvSpPr>
        <p:spPr>
          <a:xfrm>
            <a:off x="10911535" y="6437376"/>
            <a:ext cx="7315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8ECAE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ECAE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84048"/>
            <a:ext cx="10058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ECAE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06 · FUTURE ROADMAP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76656"/>
            <a:ext cx="95097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The strategic plan beyond Phase 1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566928" y="1371600"/>
            <a:ext cx="1554480" cy="0"/>
          </a:xfrm>
          <a:prstGeom prst="line">
            <a:avLst/>
          </a:prstGeom>
          <a:noFill/>
          <a:ln w="31750">
            <a:solidFill>
              <a:srgbClr val="2BD4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1517904"/>
            <a:ext cx="110642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EAF2F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Phase 1 delivers a proven core. The roadmap builds on it — transforming SamAI from a briefing console into a comprehensive national aviation-intelligence platform.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66928" y="2212848"/>
            <a:ext cx="3584448" cy="3383280"/>
          </a:xfrm>
          <a:prstGeom prst="roundRect">
            <a:avLst>
              <a:gd name="adj" fmla="val 2162"/>
            </a:avLst>
          </a:prstGeom>
          <a:solidFill>
            <a:srgbClr val="16213E"/>
          </a:solidFill>
          <a:ln w="12700">
            <a:solidFill>
              <a:srgbClr val="273C5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66928" y="2212848"/>
            <a:ext cx="82296" cy="3383280"/>
          </a:xfrm>
          <a:prstGeom prst="roundRect">
            <a:avLst>
              <a:gd name="adj" fmla="val 44444"/>
            </a:avLst>
          </a:prstGeom>
          <a:solidFill>
            <a:srgbClr val="8ECAE6"/>
          </a:solidFill>
          <a:ln/>
        </p:spPr>
      </p:sp>
      <p:sp>
        <p:nvSpPr>
          <p:cNvPr id="9" name="Text 7"/>
          <p:cNvSpPr/>
          <p:nvPr/>
        </p:nvSpPr>
        <p:spPr>
          <a:xfrm>
            <a:off x="731520" y="237744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dirty="0">
                <a:solidFill>
                  <a:srgbClr val="8ECAE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🧠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435608" y="2377440"/>
            <a:ext cx="2578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Intelligence &amp; UX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22960" y="2907792"/>
            <a:ext cx="3127248" cy="2633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ct val="102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AI Weather Interpreter — plain-language risk summaries</a:t>
            </a:r>
            <a:endParaRPr lang="en-US" sz="1150" dirty="0"/>
          </a:p>
          <a:p>
            <a:pPr marL="177800" indent="-177800">
              <a:lnSpc>
                <a:spcPct val="102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Progressive Web App (installable mobile)</a:t>
            </a:r>
            <a:endParaRPr lang="en-US" sz="1150" dirty="0"/>
          </a:p>
          <a:p>
            <a:pPr marL="177800" indent="-177800">
              <a:lnSpc>
                <a:spcPct val="102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Arabic language support (bilingual)</a:t>
            </a:r>
            <a:endParaRPr lang="en-US" sz="1150" dirty="0"/>
          </a:p>
          <a:p>
            <a:pPr marL="177800" indent="-177800">
              <a:lnSpc>
                <a:spcPct val="102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SamAI rebrand &amp; unified identity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297680" y="2212848"/>
            <a:ext cx="3584448" cy="3383280"/>
          </a:xfrm>
          <a:prstGeom prst="roundRect">
            <a:avLst>
              <a:gd name="adj" fmla="val 2162"/>
            </a:avLst>
          </a:prstGeom>
          <a:solidFill>
            <a:srgbClr val="16213E"/>
          </a:solidFill>
          <a:ln w="12700">
            <a:solidFill>
              <a:srgbClr val="273C5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297680" y="2212848"/>
            <a:ext cx="82296" cy="3383280"/>
          </a:xfrm>
          <a:prstGeom prst="roundRect">
            <a:avLst>
              <a:gd name="adj" fmla="val 44444"/>
            </a:avLst>
          </a:prstGeom>
          <a:solidFill>
            <a:srgbClr val="F4A259"/>
          </a:solidFill>
          <a:ln/>
        </p:spPr>
      </p:sp>
      <p:sp>
        <p:nvSpPr>
          <p:cNvPr id="14" name="Text 12"/>
          <p:cNvSpPr/>
          <p:nvPr/>
        </p:nvSpPr>
        <p:spPr>
          <a:xfrm>
            <a:off x="4462272" y="237744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dirty="0">
                <a:solidFill>
                  <a:srgbClr val="F4A25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📣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5166360" y="2377440"/>
            <a:ext cx="2578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Alerting &amp; distribution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4553712" y="2907792"/>
            <a:ext cx="3127248" cy="2633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ct val="102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Telegram / WhatsApp push alerts</a:t>
            </a:r>
            <a:endParaRPr lang="en-US" sz="1150" dirty="0"/>
          </a:p>
          <a:p>
            <a:pPr marL="177800" indent="-177800">
              <a:lnSpc>
                <a:spcPct val="102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Dust / sandstorm hazard alerts</a:t>
            </a:r>
            <a:endParaRPr lang="en-US" sz="1150" dirty="0"/>
          </a:p>
          <a:p>
            <a:pPr marL="177800" indent="-177800">
              <a:lnSpc>
                <a:spcPct val="102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ATS air routes with NOTAM-intersection alerts</a:t>
            </a:r>
            <a:endParaRPr lang="en-US" sz="1150" dirty="0"/>
          </a:p>
          <a:p>
            <a:pPr marL="177800" indent="-177800">
              <a:lnSpc>
                <a:spcPct val="102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Proactive change notification to duty staff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8028432" y="2212848"/>
            <a:ext cx="3584448" cy="3383280"/>
          </a:xfrm>
          <a:prstGeom prst="roundRect">
            <a:avLst>
              <a:gd name="adj" fmla="val 2162"/>
            </a:avLst>
          </a:prstGeom>
          <a:solidFill>
            <a:srgbClr val="16213E"/>
          </a:solidFill>
          <a:ln w="12700">
            <a:solidFill>
              <a:srgbClr val="273C5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028432" y="2212848"/>
            <a:ext cx="82296" cy="3383280"/>
          </a:xfrm>
          <a:prstGeom prst="roundRect">
            <a:avLst>
              <a:gd name="adj" fmla="val 44444"/>
            </a:avLst>
          </a:prstGeom>
          <a:solidFill>
            <a:srgbClr val="57C785"/>
          </a:solidFill>
          <a:ln/>
        </p:spPr>
      </p:sp>
      <p:sp>
        <p:nvSpPr>
          <p:cNvPr id="19" name="Text 17"/>
          <p:cNvSpPr/>
          <p:nvPr/>
        </p:nvSpPr>
        <p:spPr>
          <a:xfrm>
            <a:off x="8193024" y="237744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dirty="0">
                <a:solidFill>
                  <a:srgbClr val="57C78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🧭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8897112" y="2377440"/>
            <a:ext cx="2578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Planning &amp; airspace depth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8284464" y="2907792"/>
            <a:ext cx="3127248" cy="2633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ct val="102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Flight-route weather along a planned track</a:t>
            </a:r>
            <a:endParaRPr lang="en-US" sz="1150" dirty="0"/>
          </a:p>
          <a:p>
            <a:pPr marL="177800" indent="-177800">
              <a:lnSpc>
                <a:spcPct val="102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CTR / TMA controlled-airspace boundaries</a:t>
            </a:r>
            <a:endParaRPr lang="en-US" sz="1150" dirty="0"/>
          </a:p>
          <a:p>
            <a:pPr marL="177800" indent="-177800">
              <a:lnSpc>
                <a:spcPct val="102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Pre-Flight Briefing PDF (shareable/archival)</a:t>
            </a:r>
            <a:endParaRPr lang="en-US" sz="1150" dirty="0"/>
          </a:p>
          <a:p>
            <a:pPr marL="177800" indent="-177800">
              <a:lnSpc>
                <a:spcPct val="102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Density-altitude performance calculator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566928" y="5779008"/>
            <a:ext cx="11045952" cy="493776"/>
          </a:xfrm>
          <a:prstGeom prst="roundRect">
            <a:avLst>
              <a:gd name="adj" fmla="val 11111"/>
            </a:avLst>
          </a:prstGeom>
          <a:solidFill>
            <a:srgbClr val="0F1A33"/>
          </a:solidFill>
          <a:ln w="15875">
            <a:solidFill>
              <a:srgbClr val="2BD4F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66928" y="5779008"/>
            <a:ext cx="91440" cy="493776"/>
          </a:xfrm>
          <a:prstGeom prst="roundRect">
            <a:avLst>
              <a:gd name="adj" fmla="val 50000"/>
            </a:avLst>
          </a:prstGeom>
          <a:solidFill>
            <a:srgbClr val="2BD4F5"/>
          </a:solidFill>
          <a:ln/>
        </p:spPr>
      </p:sp>
      <p:sp>
        <p:nvSpPr>
          <p:cNvPr id="24" name="Text 22"/>
          <p:cNvSpPr/>
          <p:nvPr/>
        </p:nvSpPr>
        <p:spPr>
          <a:xfrm>
            <a:off x="822960" y="5888736"/>
            <a:ext cx="105887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D4F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PHASED NATIONAL PROGRAMME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22960" y="6181344"/>
            <a:ext cx="10543032" cy="-91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EAF2F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Each phase delivers independent value while extending one coherent platform. Phase 1 is complete; the above define Phases 2 and beyond.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548640" y="6419088"/>
            <a:ext cx="11094415" cy="0"/>
          </a:xfrm>
          <a:prstGeom prst="line">
            <a:avLst/>
          </a:prstGeom>
          <a:noFill/>
          <a:ln w="12700">
            <a:solidFill>
              <a:srgbClr val="273C5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8640" y="6437376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200" kern="0" dirty="0">
                <a:solidFill>
                  <a:srgbClr val="64778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SAMAI  ·  QATAR AVIATION WEATHER INTELLIGENCE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7253935" y="6437376"/>
            <a:ext cx="32918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64778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PHASE 1  ·  SENSITIVE / FOR OFFICIAL USE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10911535" y="6437376"/>
            <a:ext cx="7315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8ECAE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ECAE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84048"/>
            <a:ext cx="10058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ECAE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07 · STRATEGIC VALUE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76656"/>
            <a:ext cx="95097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The investment case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566928" y="1371600"/>
            <a:ext cx="1554480" cy="0"/>
          </a:xfrm>
          <a:prstGeom prst="line">
            <a:avLst/>
          </a:prstGeom>
          <a:noFill/>
          <a:ln w="31750">
            <a:solidFill>
              <a:srgbClr val="2BD4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1499616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8ECAE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SAMAI vs FOREIGN COMMERCIAL SERVICES</a:t>
            </a:r>
            <a:endParaRPr lang="en-US" sz="115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1810512"/>
          <a:ext cx="630936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2194560"/>
                <a:gridCol w="2194560"/>
              </a:tblGrid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Dimension</a:t>
                      </a:r>
                      <a:endParaRPr lang="en-US" sz="11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46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Foreign services</a:t>
                      </a:r>
                      <a:endParaRPr lang="en-US" sz="11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46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SamAI</a:t>
                      </a:r>
                      <a:endParaRPr lang="en-US" sz="11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460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8ECAE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Ownership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152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9FB3C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Vendor-licensed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152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9FB3C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State-owned asset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1526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8ECAE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Recurring cost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A3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9FB3C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Open-ended per-seat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A3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9FB3C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Controlled, no rent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A33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8ECAE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Data sovereignty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152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9FB3C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Foreign control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152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9FB3C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Qatari control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1526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8ECAE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Customisation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A3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9FB3C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Vendor roadmap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A33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9FB3C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National priorities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A33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8ECAE6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Expansion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152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9FB3C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Extra licence cost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152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9FB3C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Extend once, use all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3C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1526"/>
                    </a:solidFill>
                  </a:tcPr>
                </a:tc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7178040" y="1810512"/>
            <a:ext cx="4434840" cy="1170432"/>
          </a:xfrm>
          <a:prstGeom prst="roundRect">
            <a:avLst>
              <a:gd name="adj" fmla="val 6250"/>
            </a:avLst>
          </a:prstGeom>
          <a:solidFill>
            <a:srgbClr val="16213E"/>
          </a:solidFill>
          <a:ln w="12700">
            <a:solidFill>
              <a:srgbClr val="273C5E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178040" y="1810512"/>
            <a:ext cx="82296" cy="1170432"/>
          </a:xfrm>
          <a:prstGeom prst="roundRect">
            <a:avLst>
              <a:gd name="adj" fmla="val 44444"/>
            </a:avLst>
          </a:prstGeom>
          <a:solidFill>
            <a:srgbClr val="8ECAE6"/>
          </a:solidFill>
          <a:ln/>
        </p:spPr>
      </p:sp>
      <p:sp>
        <p:nvSpPr>
          <p:cNvPr id="10" name="Text 7"/>
          <p:cNvSpPr/>
          <p:nvPr/>
        </p:nvSpPr>
        <p:spPr>
          <a:xfrm>
            <a:off x="7342632" y="1975104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dirty="0">
                <a:solidFill>
                  <a:srgbClr val="8ECAE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🛡️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8046720" y="1975104"/>
            <a:ext cx="3429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Sovereign capability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7434072" y="2505456"/>
            <a:ext cx="3977640" cy="4206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Designed &amp; controlled in Qatar, driven by the official Qatar AIP — the State owns the capability, data pipeline and roadmap.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7178040" y="3108960"/>
            <a:ext cx="4434840" cy="1170432"/>
          </a:xfrm>
          <a:prstGeom prst="roundRect">
            <a:avLst>
              <a:gd name="adj" fmla="val 6250"/>
            </a:avLst>
          </a:prstGeom>
          <a:solidFill>
            <a:srgbClr val="16213E"/>
          </a:solidFill>
          <a:ln w="12700">
            <a:solidFill>
              <a:srgbClr val="273C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178040" y="3108960"/>
            <a:ext cx="82296" cy="1170432"/>
          </a:xfrm>
          <a:prstGeom prst="roundRect">
            <a:avLst>
              <a:gd name="adj" fmla="val 44444"/>
            </a:avLst>
          </a:prstGeom>
          <a:solidFill>
            <a:srgbClr val="F4A259"/>
          </a:solidFill>
          <a:ln/>
        </p:spPr>
      </p:sp>
      <p:sp>
        <p:nvSpPr>
          <p:cNvPr id="15" name="Text 12"/>
          <p:cNvSpPr/>
          <p:nvPr/>
        </p:nvSpPr>
        <p:spPr>
          <a:xfrm>
            <a:off x="7342632" y="3273552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dirty="0">
                <a:solidFill>
                  <a:srgbClr val="F4A25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🌍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8046720" y="3273552"/>
            <a:ext cx="3429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Regional expansion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7434072" y="3803904"/>
            <a:ext cx="3977640" cy="4206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same platform can extend to other GCC states — positioning Qatar as custodian of a shared, exportable regional capability.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7178040" y="4407408"/>
            <a:ext cx="4434840" cy="1170432"/>
          </a:xfrm>
          <a:prstGeom prst="roundRect">
            <a:avLst>
              <a:gd name="adj" fmla="val 6250"/>
            </a:avLst>
          </a:prstGeom>
          <a:solidFill>
            <a:srgbClr val="16213E"/>
          </a:solidFill>
          <a:ln w="12700">
            <a:solidFill>
              <a:srgbClr val="273C5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7178040" y="4407408"/>
            <a:ext cx="82296" cy="1170432"/>
          </a:xfrm>
          <a:prstGeom prst="roundRect">
            <a:avLst>
              <a:gd name="adj" fmla="val 44444"/>
            </a:avLst>
          </a:prstGeom>
          <a:solidFill>
            <a:srgbClr val="57C785"/>
          </a:solidFill>
          <a:ln/>
        </p:spPr>
      </p:sp>
      <p:sp>
        <p:nvSpPr>
          <p:cNvPr id="20" name="Text 17"/>
          <p:cNvSpPr/>
          <p:nvPr/>
        </p:nvSpPr>
        <p:spPr>
          <a:xfrm>
            <a:off x="7342632" y="457200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dirty="0">
                <a:solidFill>
                  <a:srgbClr val="57C78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🇶🇦</a:t>
            </a:r>
            <a:endParaRPr lang="en-US" sz="2200" dirty="0"/>
          </a:p>
        </p:txBody>
      </p:sp>
      <p:sp>
        <p:nvSpPr>
          <p:cNvPr id="21" name="Text 18"/>
          <p:cNvSpPr/>
          <p:nvPr/>
        </p:nvSpPr>
        <p:spPr>
          <a:xfrm>
            <a:off x="8046720" y="4572000"/>
            <a:ext cx="3429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Qatar National Vision 2030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7434072" y="5102352"/>
            <a:ext cx="3977640" cy="4206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Indigenous high-value technology, stronger aviation safety &amp; readiness, and regional technology leadership.</a:t>
            </a:r>
            <a:endParaRPr lang="en-US" sz="1150" dirty="0"/>
          </a:p>
        </p:txBody>
      </p:sp>
      <p:sp>
        <p:nvSpPr>
          <p:cNvPr id="23" name="Shape 20"/>
          <p:cNvSpPr/>
          <p:nvPr/>
        </p:nvSpPr>
        <p:spPr>
          <a:xfrm>
            <a:off x="566928" y="5742432"/>
            <a:ext cx="11045952" cy="530352"/>
          </a:xfrm>
          <a:prstGeom prst="roundRect">
            <a:avLst>
              <a:gd name="adj" fmla="val 10345"/>
            </a:avLst>
          </a:prstGeom>
          <a:solidFill>
            <a:srgbClr val="0F1A33"/>
          </a:solidFill>
          <a:ln w="15875">
            <a:solidFill>
              <a:srgbClr val="2BD4F5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66928" y="5742432"/>
            <a:ext cx="91440" cy="530352"/>
          </a:xfrm>
          <a:prstGeom prst="roundRect">
            <a:avLst>
              <a:gd name="adj" fmla="val 50000"/>
            </a:avLst>
          </a:prstGeom>
          <a:solidFill>
            <a:srgbClr val="2BD4F5"/>
          </a:solidFill>
          <a:ln/>
        </p:spPr>
      </p:sp>
      <p:sp>
        <p:nvSpPr>
          <p:cNvPr id="25" name="Text 22"/>
          <p:cNvSpPr/>
          <p:nvPr/>
        </p:nvSpPr>
        <p:spPr>
          <a:xfrm>
            <a:off x="822960" y="5852160"/>
            <a:ext cx="105887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D4F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INVESTMENT PROPOSITION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822960" y="6144768"/>
            <a:ext cx="10543032" cy="274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EAF2F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controlled, incremental national investment secures a sovereign, permanent, expandable aviation-intelligence platform — Phase 1 has already de-risked the concept.</a:t>
            </a:r>
            <a:endParaRPr lang="en-US" sz="1250" dirty="0"/>
          </a:p>
        </p:txBody>
      </p:sp>
      <p:sp>
        <p:nvSpPr>
          <p:cNvPr id="27" name="Shape 24"/>
          <p:cNvSpPr/>
          <p:nvPr/>
        </p:nvSpPr>
        <p:spPr>
          <a:xfrm>
            <a:off x="548640" y="6419088"/>
            <a:ext cx="11094415" cy="0"/>
          </a:xfrm>
          <a:prstGeom prst="line">
            <a:avLst/>
          </a:prstGeom>
          <a:noFill/>
          <a:ln w="12700">
            <a:solidFill>
              <a:srgbClr val="273C5E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548640" y="6437376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200" kern="0" dirty="0">
                <a:solidFill>
                  <a:srgbClr val="64778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SAMAI  ·  QATAR AVIATION WEATHER INTELLIGENCE</a:t>
            </a:r>
            <a:endParaRPr lang="en-US" sz="900" dirty="0"/>
          </a:p>
        </p:txBody>
      </p:sp>
      <p:sp>
        <p:nvSpPr>
          <p:cNvPr id="29" name="Text 26"/>
          <p:cNvSpPr/>
          <p:nvPr/>
        </p:nvSpPr>
        <p:spPr>
          <a:xfrm>
            <a:off x="7253935" y="6437376"/>
            <a:ext cx="32918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64778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PHASE 1  ·  SENSITIVE / FOR OFFICIAL USE</a:t>
            </a:r>
            <a:endParaRPr lang="en-US" sz="900" dirty="0"/>
          </a:p>
        </p:txBody>
      </p:sp>
      <p:sp>
        <p:nvSpPr>
          <p:cNvPr id="30" name="Text 27"/>
          <p:cNvSpPr/>
          <p:nvPr/>
        </p:nvSpPr>
        <p:spPr>
          <a:xfrm>
            <a:off x="10911535" y="6437376"/>
            <a:ext cx="7315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8ECAE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ECAE6"/>
          </a:solidFill>
          <a:ln/>
        </p:spPr>
      </p:sp>
      <p:sp>
        <p:nvSpPr>
          <p:cNvPr id="3" name="Shape 1"/>
          <p:cNvSpPr/>
          <p:nvPr/>
        </p:nvSpPr>
        <p:spPr>
          <a:xfrm>
            <a:off x="1051560" y="1371600"/>
            <a:ext cx="10058400" cy="4206240"/>
          </a:xfrm>
          <a:prstGeom prst="roundRect">
            <a:avLst>
              <a:gd name="adj" fmla="val 2174"/>
            </a:avLst>
          </a:prstGeom>
          <a:solidFill>
            <a:srgbClr val="16213E"/>
          </a:solidFill>
          <a:ln w="12700">
            <a:solidFill>
              <a:srgbClr val="273C5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51560" y="1371600"/>
            <a:ext cx="109728" cy="4206240"/>
          </a:xfrm>
          <a:prstGeom prst="roundRect">
            <a:avLst>
              <a:gd name="adj" fmla="val 41667"/>
            </a:avLst>
          </a:prstGeom>
          <a:solidFill>
            <a:srgbClr val="8ECAE6"/>
          </a:solidFill>
          <a:ln/>
        </p:spPr>
      </p:sp>
      <p:sp>
        <p:nvSpPr>
          <p:cNvPr id="5" name="Text 3"/>
          <p:cNvSpPr/>
          <p:nvPr/>
        </p:nvSpPr>
        <p:spPr>
          <a:xfrm>
            <a:off x="1417320" y="1645920"/>
            <a:ext cx="8595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8ECAE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08 · CONCLUSION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371600" y="2011680"/>
            <a:ext cx="93268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EAF2F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 proven foundation — ready for what comes next</a:t>
            </a:r>
            <a:endParaRPr lang="en-US" sz="2900" dirty="0"/>
          </a:p>
        </p:txBody>
      </p:sp>
      <p:sp>
        <p:nvSpPr>
          <p:cNvPr id="7" name="Text 5"/>
          <p:cNvSpPr/>
          <p:nvPr/>
        </p:nvSpPr>
        <p:spPr>
          <a:xfrm>
            <a:off x="1371600" y="2926080"/>
            <a:ext cx="94183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 Phase 1, SamAI has delivered a working, sovereign, multi-airfield aviation weather &amp; airspace briefing platform — fusing live METAR, TAF, SIGMET, NOTAM, official Qatar AIP airspace and upper-wind data into one continuously current operational picture, secured behind role-based access and reachable from any browser.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1371600" y="4069080"/>
            <a:ext cx="94183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EAF2F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What has been achieved so far is Phase 1 — a foundation, not a destination. </a:t>
            </a:r>
            <a:pPr indent="0" marL="0">
              <a:lnSpc>
                <a:spcPct val="115000"/>
              </a:lnSpc>
              <a:buNone/>
            </a:pPr>
            <a:r>
              <a:rPr lang="en-US" sz="1450" dirty="0">
                <a:solidFill>
                  <a:srgbClr val="9FB3C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roadmap ahead will elevate SamAI into a comprehensive national aviation-intelligence platform.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1051560" y="5715000"/>
            <a:ext cx="10058400" cy="566928"/>
          </a:xfrm>
          <a:prstGeom prst="roundRect">
            <a:avLst>
              <a:gd name="adj" fmla="val 9677"/>
            </a:avLst>
          </a:prstGeom>
          <a:solidFill>
            <a:srgbClr val="0F1A33"/>
          </a:solidFill>
          <a:ln w="15875">
            <a:solidFill>
              <a:srgbClr val="2BD4F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51560" y="5715000"/>
            <a:ext cx="91440" cy="566928"/>
          </a:xfrm>
          <a:prstGeom prst="roundRect">
            <a:avLst>
              <a:gd name="adj" fmla="val 50000"/>
            </a:avLst>
          </a:prstGeom>
          <a:solidFill>
            <a:srgbClr val="2BD4F5"/>
          </a:solidFill>
          <a:ln/>
        </p:spPr>
      </p:sp>
      <p:sp>
        <p:nvSpPr>
          <p:cNvPr id="11" name="Text 9"/>
          <p:cNvSpPr/>
          <p:nvPr/>
        </p:nvSpPr>
        <p:spPr>
          <a:xfrm>
            <a:off x="1307592" y="5824728"/>
            <a:ext cx="9601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BD4F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RECOMMENDATION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307592" y="6117336"/>
            <a:ext cx="9555480" cy="64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EAF2F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We respectfully request continued support, endorsement and development resources to carry SamAI beyond Phase 1. The concept is proven; the return in safety, readiness, sovereignty and cost is substantial and enduring.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48640" y="6419088"/>
            <a:ext cx="11094415" cy="0"/>
          </a:xfrm>
          <a:prstGeom prst="line">
            <a:avLst/>
          </a:prstGeom>
          <a:noFill/>
          <a:ln w="12700">
            <a:solidFill>
              <a:srgbClr val="273C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48640" y="6437376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200" kern="0" dirty="0">
                <a:solidFill>
                  <a:srgbClr val="64778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SAMAI  ·  QATAR AVIATION WEATHER INTELLIGENCE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7253935" y="6437376"/>
            <a:ext cx="32918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spc="100" kern="0" dirty="0">
                <a:solidFill>
                  <a:srgbClr val="64778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PHASE 1  ·  SENSITIVE / FOR OFFICIAL USE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0911535" y="6437376"/>
            <a:ext cx="7315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8ECAE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State of Qatar — Aviation Weather Intelligence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SamAI — Phase 1 Capability &amp; Investment Report</dc:title>
  <dc:subject>Phase 1 Capability &amp; Investment Report</dc:subject>
  <dc:creator>SamAI Programme</dc:creator>
  <cp:lastModifiedBy>SamAI Programme</cp:lastModifiedBy>
  <cp:revision>1</cp:revision>
  <dcterms:created xsi:type="dcterms:W3CDTF">2026-07-03T16:58:22Z</dcterms:created>
  <dcterms:modified xsi:type="dcterms:W3CDTF">2026-07-03T16:58:22Z</dcterms:modified>
</cp:coreProperties>
</file>